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4"/>
  </p:notesMasterIdLst>
  <p:sldIdLst>
    <p:sldId id="256" r:id="rId6"/>
    <p:sldId id="277" r:id="rId7"/>
    <p:sldId id="279" r:id="rId8"/>
    <p:sldId id="283" r:id="rId9"/>
    <p:sldId id="280" r:id="rId10"/>
    <p:sldId id="278" r:id="rId11"/>
    <p:sldId id="281" r:id="rId12"/>
    <p:sldId id="261" r:id="rId1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3840" userDrawn="1">
          <p15:clr>
            <a:srgbClr val="A4A3A4"/>
          </p15:clr>
        </p15:guide>
        <p15:guide id="3" pos="7440" userDrawn="1">
          <p15:clr>
            <a:srgbClr val="A4A3A4"/>
          </p15:clr>
        </p15:guide>
        <p15:guide id="4" pos="96" userDrawn="1">
          <p15:clr>
            <a:srgbClr val="A4A3A4"/>
          </p15:clr>
        </p15:guide>
        <p15:guide id="5" orient="horz" pos="4032" userDrawn="1">
          <p15:clr>
            <a:srgbClr val="A4A3A4"/>
          </p15:clr>
        </p15:guide>
        <p15:guide id="6" pos="240" userDrawn="1">
          <p15:clr>
            <a:srgbClr val="A4A3A4"/>
          </p15:clr>
        </p15:guide>
        <p15:guide id="7" pos="528" userDrawn="1">
          <p15:clr>
            <a:srgbClr val="A4A3A4"/>
          </p15:clr>
        </p15:guide>
        <p15:guide id="8" pos="6144" userDrawn="1">
          <p15:clr>
            <a:srgbClr val="A4A3A4"/>
          </p15:clr>
        </p15:guide>
        <p15:guide id="9" orient="horz" pos="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7B216-F57F-79C2-9937-772D31880C5D}" name="Suleiman, Raid" initials="RS" userId="S::SuleimanR@SI.EDU::af662525-fd7f-43fd-b5cd-b2e1c8321790" providerId="AD"/>
  <p188:author id="{99AE551A-B8A0-1F8F-2FCB-7AF700A972A8}" name="Rosenbaum, David M. (LARC-D211)" initials="RDM(D" userId="S::drosenba@ndc.nasa.gov::8207e80c-1cdb-4328-b578-035769f6320f" providerId="AD"/>
  <p188:author id="{CB74362A-14D1-E0C1-BD8E-E08695596FF8}" name="CRYSTAL FENN" initials="CF" userId="EM2dDBTg62GddsD/Gk0cyM35DwDsNLn67yT1OcPaNug=" providerId="None"/>
  <p188:author id="{0320E190-419D-2707-96F0-FB118622074D}" name="Neece, Robert T. (LARC-D319)" initials="" userId="S::rneece@ndc.nasa.gov::9fa990bd-6386-4c53-8ce8-4a4b57ff02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7" autoAdjust="0"/>
    <p:restoredTop sz="94660"/>
  </p:normalViewPr>
  <p:slideViewPr>
    <p:cSldViewPr snapToGrid="0">
      <p:cViewPr varScale="1">
        <p:scale>
          <a:sx n="97" d="100"/>
          <a:sy n="97" d="100"/>
        </p:scale>
        <p:origin x="208" y="368"/>
      </p:cViewPr>
      <p:guideLst>
        <p:guide orient="horz" pos="720"/>
        <p:guide pos="3840"/>
        <p:guide pos="7440"/>
        <p:guide pos="96"/>
        <p:guide orient="horz" pos="4032"/>
        <p:guide pos="240"/>
        <p:guide pos="528"/>
        <p:guide pos="6144"/>
        <p:guide orient="horz" pos="8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830ED-7D09-4FF9-855B-DCE169A1955A}"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7D1B5-5F39-4304-9793-00AEBF446684}" type="slidenum">
              <a:rPr lang="en-US" smtClean="0"/>
              <a:t>‹#›</a:t>
            </a:fld>
            <a:endParaRPr lang="en-US"/>
          </a:p>
        </p:txBody>
      </p:sp>
    </p:spTree>
    <p:extLst>
      <p:ext uri="{BB962C8B-B14F-4D97-AF65-F5344CB8AC3E}">
        <p14:creationId xmlns:p14="http://schemas.microsoft.com/office/powerpoint/2010/main" val="247764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82E9B25-C9D2-BBA6-B968-D633FC07B76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87556" y="5943600"/>
            <a:ext cx="593765" cy="685800"/>
          </a:xfrm>
          <a:prstGeom prst="rect">
            <a:avLst/>
          </a:prstGeom>
        </p:spPr>
      </p:pic>
      <p:pic>
        <p:nvPicPr>
          <p:cNvPr id="3" name="Picture 2">
            <a:extLst>
              <a:ext uri="{FF2B5EF4-FFF2-40B4-BE49-F238E27FC236}">
                <a16:creationId xmlns:a16="http://schemas.microsoft.com/office/drawing/2014/main" id="{2418FB7C-97B5-7C61-BC93-BDD52222E6A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928615" y="5943600"/>
            <a:ext cx="683623" cy="683623"/>
          </a:xfrm>
          <a:prstGeom prst="rect">
            <a:avLst/>
          </a:prstGeom>
        </p:spPr>
      </p:pic>
      <p:pic>
        <p:nvPicPr>
          <p:cNvPr id="4" name="Picture 3">
            <a:extLst>
              <a:ext uri="{FF2B5EF4-FFF2-40B4-BE49-F238E27FC236}">
                <a16:creationId xmlns:a16="http://schemas.microsoft.com/office/drawing/2014/main" id="{8A3AAF5C-7600-FEDA-208F-51B585BD76E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10865" y="5941423"/>
            <a:ext cx="829397" cy="685800"/>
          </a:xfrm>
          <a:prstGeom prst="rect">
            <a:avLst/>
          </a:prstGeom>
        </p:spPr>
      </p:pic>
      <p:pic>
        <p:nvPicPr>
          <p:cNvPr id="6" name="Picture 2" descr="Space Systems Command - Wikipedia">
            <a:extLst>
              <a:ext uri="{FF2B5EF4-FFF2-40B4-BE49-F238E27FC236}">
                <a16:creationId xmlns:a16="http://schemas.microsoft.com/office/drawing/2014/main" id="{550A0138-2631-9ECC-30EB-B06200F65DD8}"/>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59532" y="5955733"/>
            <a:ext cx="4714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7F0A4FF-51AF-E152-715F-1B29B0BA3E8E}"/>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577806" y="5981611"/>
            <a:ext cx="1188720" cy="213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0C8636F-FCB1-0556-205E-E933B279B5F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77298" y="6301508"/>
            <a:ext cx="1188720" cy="314503"/>
          </a:xfrm>
          <a:prstGeom prst="rect">
            <a:avLst/>
          </a:prstGeom>
          <a:noFill/>
          <a:ln>
            <a:noFill/>
          </a:ln>
        </p:spPr>
      </p:pic>
      <p:pic>
        <p:nvPicPr>
          <p:cNvPr id="9" name="Picture 8">
            <a:extLst>
              <a:ext uri="{FF2B5EF4-FFF2-40B4-BE49-F238E27FC236}">
                <a16:creationId xmlns:a16="http://schemas.microsoft.com/office/drawing/2014/main" id="{5093CE06-F4EC-B77F-43AC-EB887DE1D86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87081" y="306296"/>
            <a:ext cx="1100871" cy="1039712"/>
          </a:xfrm>
          <a:prstGeom prst="rect">
            <a:avLst/>
          </a:prstGeom>
        </p:spPr>
      </p:pic>
      <p:cxnSp>
        <p:nvCxnSpPr>
          <p:cNvPr id="10" name="Straight Connector 9">
            <a:extLst>
              <a:ext uri="{FF2B5EF4-FFF2-40B4-BE49-F238E27FC236}">
                <a16:creationId xmlns:a16="http://schemas.microsoft.com/office/drawing/2014/main" id="{F38F92AE-8C0F-4376-E36B-0F3DEBD087C6}"/>
              </a:ext>
            </a:extLst>
          </p:cNvPr>
          <p:cNvCxnSpPr>
            <a:cxnSpLocks/>
          </p:cNvCxnSpPr>
          <p:nvPr userDrawn="1"/>
        </p:nvCxnSpPr>
        <p:spPr>
          <a:xfrm>
            <a:off x="9843248" y="530316"/>
            <a:ext cx="0" cy="59167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0368DD8-F33E-352A-1872-6D708C306FF7}"/>
              </a:ext>
            </a:extLst>
          </p:cNvPr>
          <p:cNvSpPr txBox="1"/>
          <p:nvPr userDrawn="1"/>
        </p:nvSpPr>
        <p:spPr>
          <a:xfrm>
            <a:off x="8032373" y="603437"/>
            <a:ext cx="1766048" cy="420756"/>
          </a:xfrm>
          <a:prstGeom prst="rect">
            <a:avLst/>
          </a:prstGeom>
          <a:noFill/>
        </p:spPr>
        <p:txBody>
          <a:bodyPr wrap="square" rtlCol="0">
            <a:spAutoFit/>
          </a:bodyPr>
          <a:lstStyle/>
          <a:p>
            <a:pPr algn="ctr"/>
            <a:r>
              <a:rPr lang="en-US" sz="1067" dirty="0">
                <a:solidFill>
                  <a:srgbClr val="0000A9"/>
                </a:solidFill>
                <a:latin typeface="Helvetica" pitchFamily="2" charset="0"/>
              </a:rPr>
              <a:t>Tropospheric Emissions:</a:t>
            </a:r>
          </a:p>
          <a:p>
            <a:pPr algn="ctr"/>
            <a:r>
              <a:rPr lang="en-US" sz="1067" dirty="0">
                <a:solidFill>
                  <a:srgbClr val="0000A9"/>
                </a:solidFill>
                <a:latin typeface="Helvetica" pitchFamily="2" charset="0"/>
              </a:rPr>
              <a:t>Monitoring of Pollution </a:t>
            </a:r>
          </a:p>
        </p:txBody>
      </p:sp>
    </p:spTree>
    <p:extLst>
      <p:ext uri="{BB962C8B-B14F-4D97-AF65-F5344CB8AC3E}">
        <p14:creationId xmlns:p14="http://schemas.microsoft.com/office/powerpoint/2010/main" val="2200663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176" userDrawn="1">
          <p15:clr>
            <a:srgbClr val="FBAE40"/>
          </p15:clr>
        </p15:guide>
        <p15:guide id="4" orient="horz" pos="37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066800"/>
            <a:ext cx="1158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4"/>
          <p:cNvSpPr>
            <a:spLocks noGrp="1" noChangeArrowheads="1"/>
          </p:cNvSpPr>
          <p:nvPr>
            <p:ph type="dt" sz="quarter" idx="10"/>
          </p:nvPr>
        </p:nvSpPr>
        <p:spPr>
          <a:ln/>
        </p:spPr>
        <p:txBody>
          <a:bodyPr/>
          <a:lstStyle>
            <a:lvl1pPr>
              <a:defRPr/>
            </a:lvl1pPr>
          </a:lstStyle>
          <a:p>
            <a:r>
              <a:rPr lang="en-US"/>
              <a:t>October 18-19, 2023</a:t>
            </a:r>
          </a:p>
        </p:txBody>
      </p:sp>
      <p:sp>
        <p:nvSpPr>
          <p:cNvPr id="5" name="Rectangle 15"/>
          <p:cNvSpPr>
            <a:spLocks noGrp="1" noChangeArrowheads="1"/>
          </p:cNvSpPr>
          <p:nvPr>
            <p:ph type="ftr" sz="quarter" idx="11"/>
          </p:nvPr>
        </p:nvSpPr>
        <p:spPr>
          <a:ln/>
        </p:spPr>
        <p:txBody>
          <a:bodyPr/>
          <a:lstStyle>
            <a:lvl1pPr>
              <a:defRPr/>
            </a:lvl1pPr>
          </a:lstStyle>
          <a:p>
            <a:r>
              <a:rPr lang="en-US"/>
              <a:t>TEMPO PLAR</a:t>
            </a:r>
          </a:p>
        </p:txBody>
      </p:sp>
      <p:sp>
        <p:nvSpPr>
          <p:cNvPr id="6" name="Rectangle 16"/>
          <p:cNvSpPr>
            <a:spLocks noGrp="1" noChangeArrowheads="1"/>
          </p:cNvSpPr>
          <p:nvPr>
            <p:ph type="sldNum" sz="quarter" idx="12"/>
          </p:nvPr>
        </p:nvSpPr>
        <p:spPr>
          <a:ln/>
        </p:spPr>
        <p:txBody>
          <a:bodyPr/>
          <a:lstStyle>
            <a:lvl1pPr>
              <a:defRPr/>
            </a:lvl1pPr>
          </a:lstStyle>
          <a:p>
            <a:fld id="{8ED73442-08FF-4492-B0C7-9D805A86EDBE}" type="slidenum">
              <a:rPr lang="en-US" smtClean="0"/>
              <a:t>‹#›</a:t>
            </a:fld>
            <a:endParaRPr lang="en-US"/>
          </a:p>
        </p:txBody>
      </p:sp>
    </p:spTree>
    <p:extLst>
      <p:ext uri="{BB962C8B-B14F-4D97-AF65-F5344CB8AC3E}">
        <p14:creationId xmlns:p14="http://schemas.microsoft.com/office/powerpoint/2010/main" val="422976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pic>
        <p:nvPicPr>
          <p:cNvPr id="4" name="Picture 3" descr="TEMPO ppt Banner v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065276"/>
          </a:xfrm>
          <a:prstGeom prst="rect">
            <a:avLst/>
          </a:prstGeom>
        </p:spPr>
      </p:pic>
      <p:sp>
        <p:nvSpPr>
          <p:cNvPr id="9" name="Title 1"/>
          <p:cNvSpPr>
            <a:spLocks noGrp="1"/>
          </p:cNvSpPr>
          <p:nvPr>
            <p:ph type="title"/>
          </p:nvPr>
        </p:nvSpPr>
        <p:spPr>
          <a:xfrm>
            <a:off x="2379609" y="274638"/>
            <a:ext cx="7963743" cy="638108"/>
          </a:xfrm>
          <a:prstGeom prst="rect">
            <a:avLst/>
          </a:prstGeom>
        </p:spPr>
        <p:txBody>
          <a:bodyPr vert="horz"/>
          <a:lstStyle>
            <a:lvl1pPr>
              <a:defRPr sz="2800" b="1" i="0">
                <a:solidFill>
                  <a:srgbClr val="FFFFFF"/>
                </a:solidFill>
                <a:latin typeface="Arial"/>
                <a:cs typeface="Arial"/>
              </a:defRPr>
            </a:lvl1pPr>
          </a:lstStyle>
          <a:p>
            <a:r>
              <a:rPr lang="en-US"/>
              <a:t>Click to edit Master title style</a:t>
            </a:r>
          </a:p>
        </p:txBody>
      </p:sp>
      <p:sp>
        <p:nvSpPr>
          <p:cNvPr id="7" name="Content Placeholder 2"/>
          <p:cNvSpPr>
            <a:spLocks noGrp="1"/>
          </p:cNvSpPr>
          <p:nvPr>
            <p:ph idx="1"/>
          </p:nvPr>
        </p:nvSpPr>
        <p:spPr>
          <a:xfrm>
            <a:off x="101600" y="1143000"/>
            <a:ext cx="119888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ED29E1B4-5585-C84C-8A32-8BAC3D59C839}"/>
              </a:ext>
            </a:extLst>
          </p:cNvPr>
          <p:cNvSpPr>
            <a:spLocks noGrp="1"/>
          </p:cNvSpPr>
          <p:nvPr>
            <p:ph type="sldNum" sz="quarter" idx="12"/>
          </p:nvPr>
        </p:nvSpPr>
        <p:spPr>
          <a:xfrm>
            <a:off x="9236440" y="6504026"/>
            <a:ext cx="2844800" cy="365125"/>
          </a:xfrm>
        </p:spPr>
        <p:txBody>
          <a:bodyPr/>
          <a:lstStyle/>
          <a:p>
            <a:fld id="{8ED73442-08FF-4492-B0C7-9D805A86EDBE}" type="slidenum">
              <a:rPr lang="en-US" smtClean="0"/>
              <a:t>‹#›</a:t>
            </a:fld>
            <a:endParaRPr lang="en-US"/>
          </a:p>
        </p:txBody>
      </p:sp>
      <p:sp>
        <p:nvSpPr>
          <p:cNvPr id="10" name="Footer Placeholder 4">
            <a:extLst>
              <a:ext uri="{FF2B5EF4-FFF2-40B4-BE49-F238E27FC236}">
                <a16:creationId xmlns:a16="http://schemas.microsoft.com/office/drawing/2014/main" id="{2EE3F73D-D53E-4649-A630-0572053E9E49}"/>
              </a:ext>
            </a:extLst>
          </p:cNvPr>
          <p:cNvSpPr>
            <a:spLocks noGrp="1"/>
          </p:cNvSpPr>
          <p:nvPr>
            <p:ph type="ftr" sz="quarter" idx="3"/>
          </p:nvPr>
        </p:nvSpPr>
        <p:spPr>
          <a:xfrm>
            <a:off x="4165600" y="6504026"/>
            <a:ext cx="3860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TEMPO PLAR</a:t>
            </a:r>
          </a:p>
        </p:txBody>
      </p:sp>
    </p:spTree>
    <p:extLst>
      <p:ext uri="{BB962C8B-B14F-4D97-AF65-F5344CB8AC3E}">
        <p14:creationId xmlns:p14="http://schemas.microsoft.com/office/powerpoint/2010/main" val="158556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919B-1386-6EF4-9204-EFB313218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543FB-D429-4CF0-F1EC-A3954BBCD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84132F-A9AA-CBF1-FE3F-B76BA2F3DB95}"/>
              </a:ext>
            </a:extLst>
          </p:cNvPr>
          <p:cNvSpPr>
            <a:spLocks noGrp="1"/>
          </p:cNvSpPr>
          <p:nvPr>
            <p:ph type="dt" sz="half" idx="10"/>
          </p:nvPr>
        </p:nvSpPr>
        <p:spPr/>
        <p:txBody>
          <a:bodyPr/>
          <a:lstStyle/>
          <a:p>
            <a:r>
              <a:rPr lang="en-US"/>
              <a:t>October 18-19, 2023</a:t>
            </a:r>
          </a:p>
        </p:txBody>
      </p:sp>
      <p:sp>
        <p:nvSpPr>
          <p:cNvPr id="5" name="Footer Placeholder 4">
            <a:extLst>
              <a:ext uri="{FF2B5EF4-FFF2-40B4-BE49-F238E27FC236}">
                <a16:creationId xmlns:a16="http://schemas.microsoft.com/office/drawing/2014/main" id="{7C9481A3-5AF2-DAA9-C44A-7EBB2462C7E1}"/>
              </a:ext>
            </a:extLst>
          </p:cNvPr>
          <p:cNvSpPr>
            <a:spLocks noGrp="1"/>
          </p:cNvSpPr>
          <p:nvPr>
            <p:ph type="ftr" sz="quarter" idx="11"/>
          </p:nvPr>
        </p:nvSpPr>
        <p:spPr/>
        <p:txBody>
          <a:bodyPr/>
          <a:lstStyle/>
          <a:p>
            <a:r>
              <a:rPr lang="en-US"/>
              <a:t>TEMPO PLAR</a:t>
            </a:r>
          </a:p>
        </p:txBody>
      </p:sp>
      <p:sp>
        <p:nvSpPr>
          <p:cNvPr id="6" name="Slide Number Placeholder 5">
            <a:extLst>
              <a:ext uri="{FF2B5EF4-FFF2-40B4-BE49-F238E27FC236}">
                <a16:creationId xmlns:a16="http://schemas.microsoft.com/office/drawing/2014/main" id="{4E719E1B-EC28-95E3-3975-643400D801D7}"/>
              </a:ext>
            </a:extLst>
          </p:cNvPr>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396826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52400" y="1143000"/>
            <a:ext cx="11887200" cy="5257800"/>
          </a:xfrm>
          <a:prstGeom prst="rect">
            <a:avLst/>
          </a:prstGeom>
        </p:spPr>
        <p:txBody>
          <a:bodyPr/>
          <a:lstStyle>
            <a:lvl1pPr marL="457189" indent="-457189">
              <a:spcBef>
                <a:spcPts val="1200"/>
              </a:spcBef>
              <a:buClrTx/>
              <a:buFont typeface="Wingdings" charset="2"/>
              <a:buChar char="Ø"/>
              <a:defRPr sz="2800" b="0">
                <a:latin typeface="+mn-lt"/>
              </a:defRPr>
            </a:lvl1pPr>
            <a:lvl2pPr marL="990575" indent="-380990">
              <a:spcBef>
                <a:spcPts val="400"/>
              </a:spcBef>
              <a:buClr>
                <a:schemeClr val="tx1"/>
              </a:buClr>
              <a:buFont typeface="Arial"/>
              <a:buChar char="•"/>
              <a:defRPr sz="2400" b="0">
                <a:latin typeface="+mn-lt"/>
              </a:defRPr>
            </a:lvl2pPr>
            <a:lvl3pPr marL="1523962" indent="-304792">
              <a:spcBef>
                <a:spcPts val="400"/>
              </a:spcBef>
              <a:buFont typeface="Calibri" panose="020F0502020204030204" pitchFamily="34" charset="0"/>
              <a:buChar char="–"/>
              <a:defRPr sz="2000" b="0">
                <a:latin typeface="+mn-lt"/>
              </a:defRPr>
            </a:lvl3pPr>
            <a:lvl4pPr marL="2133547" indent="-304792">
              <a:spcBef>
                <a:spcPts val="400"/>
              </a:spcBef>
              <a:buFont typeface="Courier New" panose="02070309020205020404" pitchFamily="49" charset="0"/>
              <a:buChar char="o"/>
              <a:defRPr sz="1800" b="0">
                <a:latin typeface="+mn-lt"/>
              </a:defRPr>
            </a:lvl4pPr>
            <a:lvl5pPr>
              <a:spcBef>
                <a:spcPts val="400"/>
              </a:spcBef>
              <a:defRPr sz="16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1149772465"/>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pos="96">
          <p15:clr>
            <a:srgbClr val="FBAE40"/>
          </p15:clr>
        </p15:guide>
        <p15:guide id="4" pos="7584">
          <p15:clr>
            <a:srgbClr val="FBAE40"/>
          </p15:clr>
        </p15:guide>
        <p15:guide id="5"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3146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1890528" y="0"/>
            <a:ext cx="8410944" cy="975701"/>
          </a:xfrm>
          <a:prstGeom prst="rect">
            <a:avLst/>
          </a:prstGeom>
        </p:spPr>
        <p:txBody>
          <a:bodyPr anchor="ctr"/>
          <a:lstStyle>
            <a:lvl1pPr algn="ctr">
              <a:defRPr sz="3600" b="0">
                <a:solidFill>
                  <a:schemeClr val="bg1"/>
                </a:solidFill>
                <a:latin typeface="+mn-lt"/>
              </a:defRPr>
            </a:lvl1pPr>
          </a:lstStyle>
          <a:p>
            <a:r>
              <a:rPr lang="en-US" dirty="0"/>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21547" y="3003659"/>
            <a:ext cx="914400" cy="1056133"/>
          </a:xfrm>
          <a:prstGeom prst="rect">
            <a:avLst/>
          </a:prstGeom>
        </p:spPr>
      </p:pic>
    </p:spTree>
    <p:extLst>
      <p:ext uri="{BB962C8B-B14F-4D97-AF65-F5344CB8AC3E}">
        <p14:creationId xmlns:p14="http://schemas.microsoft.com/office/powerpoint/2010/main" val="113603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hasCustomPrompt="1"/>
          </p:nvPr>
        </p:nvSpPr>
        <p:spPr>
          <a:xfrm>
            <a:off x="2155737" y="0"/>
            <a:ext cx="7880527" cy="975701"/>
          </a:xfrm>
          <a:prstGeom prst="rect">
            <a:avLst/>
          </a:prstGeom>
        </p:spPr>
        <p:txBody>
          <a:bodyPr anchor="ctr"/>
          <a:lstStyle>
            <a:lvl1pPr algn="ctr">
              <a:defRPr sz="3600" b="0">
                <a:solidFill>
                  <a:schemeClr val="bg1"/>
                </a:solidFill>
                <a:latin typeface="+mn-lt"/>
              </a:defRPr>
            </a:lvl1pPr>
          </a:lstStyle>
          <a:p>
            <a:r>
              <a:rPr lang="en-US" dirty="0"/>
              <a:t>Disclaimers</a:t>
            </a:r>
          </a:p>
        </p:txBody>
      </p:sp>
      <p:sp>
        <p:nvSpPr>
          <p:cNvPr id="7" name="Rectangle 6"/>
          <p:cNvSpPr/>
          <p:nvPr/>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endParaRPr lang="en-US" sz="1333" b="1" dirty="0">
              <a:latin typeface="Arial"/>
              <a:cs typeface="Arial"/>
            </a:endParaRPr>
          </a:p>
        </p:txBody>
      </p:sp>
      <p:sp>
        <p:nvSpPr>
          <p:cNvPr id="9" name="Rectangle 8"/>
          <p:cNvSpPr/>
          <p:nvPr/>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dirty="0">
                <a:solidFill>
                  <a:srgbClr val="FF0000"/>
                </a:solidFill>
                <a:latin typeface="Arial Narrow"/>
                <a:ea typeface="Times New Roman"/>
                <a:cs typeface="Arial"/>
              </a:rPr>
              <a:t>ITAR Restricted </a:t>
            </a:r>
            <a:br>
              <a:rPr lang="en-US" sz="1400" b="1" dirty="0">
                <a:latin typeface="Arial Narrow"/>
                <a:ea typeface="Times New Roman"/>
                <a:cs typeface="Arial"/>
              </a:rPr>
            </a:br>
            <a:r>
              <a:rPr lang="en-US" sz="1400" b="1" dirty="0">
                <a:latin typeface="Arial Narrow"/>
                <a:ea typeface="Times New Roman"/>
                <a:cs typeface="Arial"/>
              </a:rPr>
              <a:t>-- International Traffic in Arms Regulations (ITAR) Notice –</a:t>
            </a:r>
          </a:p>
          <a:p>
            <a:pPr>
              <a:lnSpc>
                <a:spcPct val="110000"/>
              </a:lnSpc>
            </a:pPr>
            <a:r>
              <a:rPr lang="en-US" sz="1333" b="1" dirty="0">
                <a:solidFill>
                  <a:srgbClr val="FF0000"/>
                </a:solidFill>
                <a:latin typeface="Arial"/>
                <a:cs typeface="Arial"/>
              </a:rPr>
              <a:t>WARNING: </a:t>
            </a:r>
            <a:r>
              <a:rPr lang="en-US" sz="1333" b="1" dirty="0">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dirty="0">
              <a:latin typeface="Times New Roman"/>
              <a:ea typeface="Times New Roman"/>
              <a:cs typeface="Arial"/>
            </a:endParaRPr>
          </a:p>
          <a:p>
            <a:pPr>
              <a:lnSpc>
                <a:spcPct val="110000"/>
              </a:lnSpc>
            </a:pPr>
            <a:r>
              <a:rPr lang="en-US" sz="1333" dirty="0">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dirty="0">
              <a:latin typeface="Times New Roman"/>
              <a:ea typeface="Times New Roman"/>
              <a:cs typeface="Arial"/>
            </a:endParaRPr>
          </a:p>
        </p:txBody>
      </p:sp>
      <p:sp>
        <p:nvSpPr>
          <p:cNvPr id="10" name="Rectangle 9"/>
          <p:cNvSpPr/>
          <p:nvPr/>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dirty="0">
                <a:solidFill>
                  <a:srgbClr val="FF0000"/>
                </a:solidFill>
                <a:effectLst/>
                <a:latin typeface="+mn-lt"/>
                <a:ea typeface="+mn-ea"/>
                <a:cs typeface="+mn-cs"/>
              </a:rPr>
              <a:t>EAR ECCN 9E515.a.</a:t>
            </a:r>
          </a:p>
          <a:p>
            <a:pPr algn="ctr"/>
            <a:r>
              <a:rPr lang="en-US" sz="2400" b="1" kern="1200" dirty="0">
                <a:solidFill>
                  <a:schemeClr val="tx1"/>
                </a:solidFill>
                <a:effectLst/>
                <a:latin typeface="+mn-lt"/>
                <a:ea typeface="+mn-ea"/>
                <a:cs typeface="+mn-cs"/>
              </a:rPr>
              <a:t>- Export Administration Regulations (EAR) Notice -</a:t>
            </a:r>
          </a:p>
          <a:p>
            <a:r>
              <a:rPr lang="en-US" sz="1333" b="1" kern="1200" dirty="0">
                <a:solidFill>
                  <a:srgbClr val="FF0000"/>
                </a:solidFill>
                <a:effectLst/>
                <a:latin typeface="+mn-lt"/>
                <a:ea typeface="+mn-ea"/>
                <a:cs typeface="+mn-cs"/>
              </a:rPr>
              <a:t>WARNING: </a:t>
            </a:r>
            <a:r>
              <a:rPr lang="en-US" sz="1333" b="1" kern="1200" dirty="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dirty="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p:nvSpPr>
        <p:spPr>
          <a:xfrm>
            <a:off x="3814159" y="1121376"/>
            <a:ext cx="4563685" cy="523220"/>
          </a:xfrm>
          <a:prstGeom prst="rect">
            <a:avLst/>
          </a:prstGeom>
          <a:noFill/>
        </p:spPr>
        <p:txBody>
          <a:bodyPr wrap="none" rtlCol="0">
            <a:spAutoFit/>
          </a:bodyPr>
          <a:lstStyle/>
          <a:p>
            <a:pPr algn="ctr"/>
            <a:r>
              <a:rPr lang="en-US" sz="1400" dirty="0"/>
              <a:t>Per NID 1600.55 (per NPR</a:t>
            </a:r>
            <a:r>
              <a:rPr lang="en-US" sz="1400" baseline="0" dirty="0"/>
              <a:t> 1600.1)</a:t>
            </a:r>
            <a:endParaRPr lang="en-US" sz="1400" dirty="0"/>
          </a:p>
          <a:p>
            <a:r>
              <a:rPr lang="en-US" sz="1400" dirty="0"/>
              <a:t>Top of title page and every page containing SBU Information</a:t>
            </a:r>
          </a:p>
        </p:txBody>
      </p:sp>
      <p:sp>
        <p:nvSpPr>
          <p:cNvPr id="11" name="Rectangle 10"/>
          <p:cNvSpPr/>
          <p:nvPr/>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r>
              <a:rPr lang="en-US" sz="1333" b="1" baseline="0" dirty="0">
                <a:solidFill>
                  <a:srgbClr val="FF0000"/>
                </a:solidFill>
                <a:latin typeface="Arial"/>
                <a:cs typeface="Arial"/>
              </a:rPr>
              <a:t> TEMPO Project Manager; TEMPO; &lt;date&gt; </a:t>
            </a:r>
            <a:endParaRPr lang="en-US" sz="1333" b="1" dirty="0">
              <a:latin typeface="Arial"/>
              <a:cs typeface="Arial"/>
            </a:endParaRPr>
          </a:p>
        </p:txBody>
      </p:sp>
      <p:sp>
        <p:nvSpPr>
          <p:cNvPr id="12" name="TextBox 11"/>
          <p:cNvSpPr txBox="1"/>
          <p:nvPr/>
        </p:nvSpPr>
        <p:spPr>
          <a:xfrm>
            <a:off x="3636781" y="1788077"/>
            <a:ext cx="4849469" cy="307777"/>
          </a:xfrm>
          <a:prstGeom prst="rect">
            <a:avLst/>
          </a:prstGeom>
          <a:noFill/>
        </p:spPr>
        <p:txBody>
          <a:bodyPr wrap="none" rtlCol="0">
            <a:spAutoFit/>
          </a:bodyPr>
          <a:lstStyle/>
          <a:p>
            <a:r>
              <a:rPr lang="en-US" sz="1400" dirty="0"/>
              <a:t>Bottom of title page and every page containing SBU Information</a:t>
            </a:r>
          </a:p>
        </p:txBody>
      </p:sp>
    </p:spTree>
    <p:extLst>
      <p:ext uri="{BB962C8B-B14F-4D97-AF65-F5344CB8AC3E}">
        <p14:creationId xmlns:p14="http://schemas.microsoft.com/office/powerpoint/2010/main" val="282873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October 18-19, 2023</a:t>
            </a:r>
          </a:p>
        </p:txBody>
      </p:sp>
      <p:sp>
        <p:nvSpPr>
          <p:cNvPr id="4" name="Footer Placeholder 3"/>
          <p:cNvSpPr>
            <a:spLocks noGrp="1"/>
          </p:cNvSpPr>
          <p:nvPr>
            <p:ph type="ftr" sz="quarter" idx="11"/>
          </p:nvPr>
        </p:nvSpPr>
        <p:spPr/>
        <p:txBody>
          <a:bodyPr/>
          <a:lstStyle/>
          <a:p>
            <a:r>
              <a:rPr lang="en-US"/>
              <a:t>TEMPO PLAR</a:t>
            </a:r>
          </a:p>
        </p:txBody>
      </p:sp>
      <p:sp>
        <p:nvSpPr>
          <p:cNvPr id="5" name="Slide Number Placeholder 4"/>
          <p:cNvSpPr>
            <a:spLocks noGrp="1"/>
          </p:cNvSpPr>
          <p:nvPr>
            <p:ph type="sldNum" sz="quarter" idx="12"/>
          </p:nvPr>
        </p:nvSpPr>
        <p:spPr/>
        <p:txBody>
          <a:bodyPr/>
          <a:lstStyle/>
          <a:p>
            <a:fld id="{8ED73442-08FF-4492-B0C7-9D805A86EDBE}" type="slidenum">
              <a:rPr lang="en-US" smtClean="0"/>
              <a:t>‹#›</a:t>
            </a:fld>
            <a:endParaRPr lang="en-US"/>
          </a:p>
        </p:txBody>
      </p:sp>
      <p:sp>
        <p:nvSpPr>
          <p:cNvPr id="6" name="Title 2"/>
          <p:cNvSpPr>
            <a:spLocks noGrp="1"/>
          </p:cNvSpPr>
          <p:nvPr>
            <p:ph type="title" hasCustomPrompt="1"/>
          </p:nvPr>
        </p:nvSpPr>
        <p:spPr>
          <a:xfrm>
            <a:off x="2155737" y="0"/>
            <a:ext cx="7880527" cy="975701"/>
          </a:xfrm>
          <a:prstGeom prst="rect">
            <a:avLst/>
          </a:prstGeom>
        </p:spPr>
        <p:txBody>
          <a:bodyPr anchor="ctr"/>
          <a:lstStyle>
            <a:lvl1pPr algn="ctr">
              <a:defRPr sz="3600" b="0">
                <a:solidFill>
                  <a:schemeClr val="bg1"/>
                </a:solidFill>
                <a:latin typeface="+mn-lt"/>
              </a:defRPr>
            </a:lvl1pPr>
          </a:lstStyle>
          <a:p>
            <a:r>
              <a:rPr lang="en-US" dirty="0"/>
              <a:t>Disclaimers</a:t>
            </a:r>
          </a:p>
        </p:txBody>
      </p:sp>
      <p:sp>
        <p:nvSpPr>
          <p:cNvPr id="11" name="Rectangle 10"/>
          <p:cNvSpPr/>
          <p:nvPr/>
        </p:nvSpPr>
        <p:spPr>
          <a:xfrm>
            <a:off x="306567" y="1061642"/>
            <a:ext cx="10785733" cy="1651671"/>
          </a:xfrm>
          <a:prstGeom prst="rect">
            <a:avLst/>
          </a:prstGeom>
          <a:solidFill>
            <a:schemeClr val="bg1"/>
          </a:solidFill>
        </p:spPr>
        <p:txBody>
          <a:bodyPr wrap="square">
            <a:spAutoFit/>
          </a:bodyPr>
          <a:lstStyle/>
          <a:p>
            <a:pPr algn="ctr"/>
            <a:r>
              <a:rPr lang="en-US" sz="2133" b="1" dirty="0">
                <a:solidFill>
                  <a:srgbClr val="FF0000"/>
                </a:solidFill>
              </a:rPr>
              <a:t>Limited Rights Notice </a:t>
            </a:r>
            <a:endParaRPr lang="en-US" sz="2133" b="1" i="1" dirty="0">
              <a:solidFill>
                <a:srgbClr val="FF0000"/>
              </a:solidFill>
            </a:endParaRPr>
          </a:p>
          <a:p>
            <a:pPr lvl="0"/>
            <a:r>
              <a:rPr lang="en-US" sz="1600" dirty="0">
                <a:solidFill>
                  <a:srgbClr val="FF0000"/>
                </a:solidFill>
              </a:rPr>
              <a:t>(a) These data are submitted with limited rights under Government Contract No. NNL13AQ01C.  These data may be reproduced and used by the</a:t>
            </a:r>
            <a:r>
              <a:rPr lang="en-US" sz="1600" i="1" dirty="0">
                <a:solidFill>
                  <a:srgbClr val="FF0000"/>
                </a:solidFill>
              </a:rPr>
              <a:t> </a:t>
            </a:r>
            <a:r>
              <a:rPr lang="en-US" sz="1600" dirty="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dirty="0">
              <a:solidFill>
                <a:srgbClr val="FF0000"/>
              </a:solidFill>
            </a:endParaRPr>
          </a:p>
        </p:txBody>
      </p:sp>
    </p:spTree>
    <p:extLst>
      <p:ext uri="{BB962C8B-B14F-4D97-AF65-F5344CB8AC3E}">
        <p14:creationId xmlns:p14="http://schemas.microsoft.com/office/powerpoint/2010/main" val="227327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r>
              <a:rPr lang="en-US"/>
              <a:t>October 18-19, 2023</a:t>
            </a:r>
          </a:p>
        </p:txBody>
      </p:sp>
      <p:sp>
        <p:nvSpPr>
          <p:cNvPr id="8" name="Footer Placeholder 7"/>
          <p:cNvSpPr>
            <a:spLocks noGrp="1"/>
          </p:cNvSpPr>
          <p:nvPr>
            <p:ph type="ftr" sz="quarter" idx="11"/>
          </p:nvPr>
        </p:nvSpPr>
        <p:spPr/>
        <p:txBody>
          <a:bodyPr/>
          <a:lstStyle/>
          <a:p>
            <a:r>
              <a:rPr lang="en-US"/>
              <a:t>TEMPO PLAR</a:t>
            </a:r>
          </a:p>
        </p:txBody>
      </p:sp>
      <p:sp>
        <p:nvSpPr>
          <p:cNvPr id="9" name="Slide Number Placeholder 8"/>
          <p:cNvSpPr>
            <a:spLocks noGrp="1"/>
          </p:cNvSpPr>
          <p:nvPr>
            <p:ph type="sldNum" sz="quarter" idx="12"/>
          </p:nvPr>
        </p:nvSpPr>
        <p:spPr/>
        <p:txBody>
          <a:bodyPr/>
          <a:lstStyle/>
          <a:p>
            <a:fld id="{8ED73442-08FF-4492-B0C7-9D805A86EDBE}" type="slidenum">
              <a:rPr lang="en-US" smtClean="0"/>
              <a:t>‹#›</a:t>
            </a:fld>
            <a:endParaRPr lang="en-US"/>
          </a:p>
        </p:txBody>
      </p:sp>
    </p:spTree>
    <p:extLst>
      <p:ext uri="{BB962C8B-B14F-4D97-AF65-F5344CB8AC3E}">
        <p14:creationId xmlns:p14="http://schemas.microsoft.com/office/powerpoint/2010/main" val="360910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dirty="0">
                <a:solidFill>
                  <a:srgbClr val="000090"/>
                </a:solidFill>
                <a:latin typeface="+mn-lt"/>
                <a:cs typeface="Arial Rounded MT Bold"/>
              </a:rPr>
              <a:t>Questions</a:t>
            </a:r>
            <a:endParaRPr lang="en-US" sz="6000" b="0" dirty="0">
              <a:solidFill>
                <a:srgbClr val="000090"/>
              </a:solidFill>
              <a:latin typeface="+mn-lt"/>
              <a:cs typeface="Arial Rounded MT Bold"/>
            </a:endParaRPr>
          </a:p>
        </p:txBody>
      </p:sp>
    </p:spTree>
    <p:extLst>
      <p:ext uri="{BB962C8B-B14F-4D97-AF65-F5344CB8AC3E}">
        <p14:creationId xmlns:p14="http://schemas.microsoft.com/office/powerpoint/2010/main" val="278679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dirty="0">
                <a:solidFill>
                  <a:srgbClr val="000090"/>
                </a:solidFill>
                <a:latin typeface="+mn-lt"/>
                <a:cs typeface="Arial Rounded MT Bold"/>
              </a:rPr>
              <a:t>Backup</a:t>
            </a:r>
          </a:p>
        </p:txBody>
      </p:sp>
    </p:spTree>
    <p:extLst>
      <p:ext uri="{BB962C8B-B14F-4D97-AF65-F5344CB8AC3E}">
        <p14:creationId xmlns:p14="http://schemas.microsoft.com/office/powerpoint/2010/main" val="357117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8402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970656" y="63057"/>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r>
              <a:rPr lang="en-US"/>
              <a:t>October 18-19, 2023</a:t>
            </a:r>
            <a:endParaRPr lang="en-US" dirty="0"/>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r>
              <a:rPr lang="en-US"/>
              <a:t>TEMPO PLAR</a:t>
            </a:r>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fld id="{8ED73442-08FF-4492-B0C7-9D805A86EDBE}" type="slidenum">
              <a:rPr lang="en-US" smtClean="0"/>
              <a:t>‹#›</a:t>
            </a:fld>
            <a:endParaRPr lang="en-US"/>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17">
            <a:extLst>
              <a:ext uri="{28A0092B-C50C-407E-A947-70E740481C1C}">
                <a14:useLocalDpi xmlns:a14="http://schemas.microsoft.com/office/drawing/2010/main"/>
              </a:ext>
            </a:extLst>
          </a:blip>
          <a:srcRect l="-1" r="-1973" b="14120"/>
          <a:stretch/>
        </p:blipFill>
        <p:spPr>
          <a:xfrm>
            <a:off x="10056256" y="63058"/>
            <a:ext cx="932447" cy="907002"/>
          </a:xfrm>
          <a:prstGeom prst="rect">
            <a:avLst/>
          </a:prstGeom>
        </p:spPr>
      </p:pic>
    </p:spTree>
    <p:extLst>
      <p:ext uri="{BB962C8B-B14F-4D97-AF65-F5344CB8AC3E}">
        <p14:creationId xmlns:p14="http://schemas.microsoft.com/office/powerpoint/2010/main" val="115795360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1CB24-5AD6-FFD2-60D9-B190667E390B}"/>
              </a:ext>
            </a:extLst>
          </p:cNvPr>
          <p:cNvSpPr txBox="1">
            <a:spLocks noChangeArrowheads="1"/>
          </p:cNvSpPr>
          <p:nvPr/>
        </p:nvSpPr>
        <p:spPr bwMode="auto">
          <a:xfrm>
            <a:off x="5184648" y="1435608"/>
            <a:ext cx="6400800" cy="351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3600" dirty="0">
                <a:solidFill>
                  <a:srgbClr val="000090"/>
                </a:solidFill>
                <a:latin typeface="Arial"/>
                <a:ea typeface="ヒラギノ角ゴ Pro W3"/>
                <a:cs typeface="Arial"/>
              </a:rPr>
              <a:t> TEMPO Ground Segment and Science Operations</a:t>
            </a:r>
            <a:endParaRPr lang="en-US" dirty="0">
              <a:solidFill>
                <a:srgbClr val="000090"/>
              </a:solidFill>
              <a:latin typeface="Arial"/>
              <a:ea typeface="ヒラギノ角ゴ Pro W3"/>
              <a:cs typeface="Arial"/>
            </a:endParaRPr>
          </a:p>
          <a:p>
            <a:pPr algn="r"/>
            <a:endParaRPr lang="en-US" dirty="0">
              <a:solidFill>
                <a:srgbClr val="000090"/>
              </a:solidFill>
              <a:latin typeface="Arial"/>
              <a:ea typeface="ヒラギノ角ゴ Pro W3"/>
              <a:cs typeface="Arial"/>
            </a:endParaRPr>
          </a:p>
          <a:p>
            <a:pPr algn="r"/>
            <a:r>
              <a:rPr lang="en-US" dirty="0">
                <a:solidFill>
                  <a:srgbClr val="000090"/>
                </a:solidFill>
                <a:latin typeface="Arial"/>
                <a:ea typeface="ヒラギノ角ゴ Pro W3"/>
                <a:cs typeface="Arial"/>
              </a:rPr>
              <a:t>Raid M. Suleiman, John C. Houck, John E. Davis, and Jean A. Fitzmaurice</a:t>
            </a:r>
            <a:endParaRPr lang="en-US" dirty="0"/>
          </a:p>
          <a:p>
            <a:pPr algn="r"/>
            <a:endParaRPr lang="en-US" dirty="0">
              <a:solidFill>
                <a:srgbClr val="000090"/>
              </a:solidFill>
              <a:latin typeface="Arial"/>
              <a:cs typeface="Arial"/>
            </a:endParaRPr>
          </a:p>
          <a:p>
            <a:pPr algn="r"/>
            <a:endParaRPr lang="en-US" dirty="0">
              <a:solidFill>
                <a:srgbClr val="000090"/>
              </a:solidFill>
              <a:latin typeface="Arial"/>
              <a:cs typeface="Arial"/>
            </a:endParaRPr>
          </a:p>
          <a:p>
            <a:pPr algn="r" eaLnBrk="1" hangingPunct="1">
              <a:spcBef>
                <a:spcPts val="800"/>
              </a:spcBef>
            </a:pPr>
            <a:r>
              <a:rPr lang="en-US" dirty="0">
                <a:solidFill>
                  <a:srgbClr val="000090"/>
                </a:solidFill>
                <a:latin typeface="Arial"/>
                <a:cs typeface="Arial"/>
              </a:rPr>
              <a:t>August 26, 2024</a:t>
            </a:r>
          </a:p>
        </p:txBody>
      </p:sp>
    </p:spTree>
    <p:extLst>
      <p:ext uri="{BB962C8B-B14F-4D97-AF65-F5344CB8AC3E}">
        <p14:creationId xmlns:p14="http://schemas.microsoft.com/office/powerpoint/2010/main" val="48736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p:txBody>
          <a:bodyPr/>
          <a:lstStyle/>
          <a:p>
            <a:r>
              <a:rPr lang="en-US" sz="2400" dirty="0"/>
              <a:t>Successfully completed Activation and Instrument Characterization and Analysis, adapting sequence of events as needed to allow for completing activities while anomalies were resolved</a:t>
            </a:r>
          </a:p>
          <a:p>
            <a:r>
              <a:rPr lang="en-US" sz="2400" dirty="0"/>
              <a:t>All Plans and Procedures were available and used to carry out commissioning </a:t>
            </a:r>
          </a:p>
          <a:p>
            <a:r>
              <a:rPr lang="en-US" sz="2400" dirty="0"/>
              <a:t>All systems required for commanding performed well</a:t>
            </a:r>
          </a:p>
          <a:p>
            <a:r>
              <a:rPr lang="en-US" sz="2400" dirty="0"/>
              <a:t>All systems required for telemetry data monitoring performed well and as expected</a:t>
            </a:r>
          </a:p>
          <a:p>
            <a:r>
              <a:rPr lang="en-US" sz="2400" dirty="0"/>
              <a:t>Science Data Processing performed well and enables meeting science data production timeline requirements</a:t>
            </a:r>
          </a:p>
          <a:p>
            <a:r>
              <a:rPr lang="en-US" sz="2400" dirty="0">
                <a:solidFill>
                  <a:srgbClr val="000090"/>
                </a:solidFill>
              </a:rPr>
              <a:t>TEMPO Power on June 7, 2023.</a:t>
            </a:r>
          </a:p>
          <a:p>
            <a:r>
              <a:rPr lang="en-US" sz="2400" dirty="0">
                <a:solidFill>
                  <a:srgbClr val="000090"/>
                </a:solidFill>
              </a:rPr>
              <a:t>First Light July 31 – August 2, 2023.</a:t>
            </a:r>
          </a:p>
          <a:p>
            <a:endParaRPr lang="en-US" sz="2400" dirty="0">
              <a:solidFill>
                <a:srgbClr val="000090"/>
              </a:solidFill>
            </a:endParaRPr>
          </a:p>
          <a:p>
            <a:endParaRPr lang="en-US" sz="2400" dirty="0"/>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Commissioning Summary</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2</a:t>
            </a:fld>
            <a:endParaRPr lang="en-US"/>
          </a:p>
        </p:txBody>
      </p:sp>
      <p:sp>
        <p:nvSpPr>
          <p:cNvPr id="2" name="Rectangle 1">
            <a:extLst>
              <a:ext uri="{FF2B5EF4-FFF2-40B4-BE49-F238E27FC236}">
                <a16:creationId xmlns:a16="http://schemas.microsoft.com/office/drawing/2014/main" id="{266CAA43-71A8-3241-D393-A22430F74DC8}"/>
              </a:ext>
            </a:extLst>
          </p:cNvPr>
          <p:cNvSpPr/>
          <p:nvPr/>
        </p:nvSpPr>
        <p:spPr>
          <a:xfrm>
            <a:off x="609600" y="5989320"/>
            <a:ext cx="10972800" cy="5943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Commissioning Successfully Completed. Nominal Operations started October 19, 2023</a:t>
            </a:r>
          </a:p>
        </p:txBody>
      </p:sp>
    </p:spTree>
    <p:extLst>
      <p:ext uri="{BB962C8B-B14F-4D97-AF65-F5344CB8AC3E}">
        <p14:creationId xmlns:p14="http://schemas.microsoft.com/office/powerpoint/2010/main" val="140015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43000"/>
            <a:ext cx="11887200" cy="5661020"/>
          </a:xfrm>
        </p:spPr>
        <p:txBody>
          <a:bodyPr/>
          <a:lstStyle/>
          <a:p>
            <a:r>
              <a:rPr lang="en-US" sz="2100" dirty="0"/>
              <a:t>Commanding:</a:t>
            </a:r>
          </a:p>
          <a:p>
            <a:pPr lvl="1"/>
            <a:r>
              <a:rPr lang="en-US" sz="1900" dirty="0">
                <a:solidFill>
                  <a:srgbClr val="000090"/>
                </a:solidFill>
              </a:rPr>
              <a:t>128499 successful commands</a:t>
            </a:r>
            <a:r>
              <a:rPr lang="en-US" sz="1900" dirty="0"/>
              <a:t> executed by the instrument (w/o spacecraft generated IRU_BIASES commands)</a:t>
            </a:r>
          </a:p>
          <a:p>
            <a:pPr lvl="1"/>
            <a:r>
              <a:rPr lang="en-US" sz="1900" dirty="0">
                <a:solidFill>
                  <a:srgbClr val="FF0000"/>
                </a:solidFill>
              </a:rPr>
              <a:t>20 rejected </a:t>
            </a:r>
            <a:r>
              <a:rPr lang="en-US" sz="1900" dirty="0"/>
              <a:t>commands (all during commissioning and all caused by a </a:t>
            </a:r>
            <a:r>
              <a:rPr lang="en-US" sz="1900" dirty="0">
                <a:solidFill>
                  <a:srgbClr val="FF0000"/>
                </a:solidFill>
              </a:rPr>
              <a:t>spacecraft bug affecting TBL_UPLOAD </a:t>
            </a:r>
            <a:r>
              <a:rPr lang="en-US" sz="1900" dirty="0"/>
              <a:t>commands whose size fall on a 64 byte boundary)</a:t>
            </a:r>
          </a:p>
          <a:p>
            <a:r>
              <a:rPr lang="en-US" sz="2100" dirty="0"/>
              <a:t>We have had 5706 Earth scans (so far) - 5355978 radiance images (4034 hours total exposure time)</a:t>
            </a:r>
          </a:p>
          <a:p>
            <a:r>
              <a:rPr lang="en-US" sz="2100" dirty="0"/>
              <a:t>107 Irradiance images (We were taking them each night but switched to once per week last September)</a:t>
            </a:r>
          </a:p>
          <a:p>
            <a:r>
              <a:rPr lang="en-US" sz="2100" dirty="0"/>
              <a:t>54543 Dark images (80 hours exposure)</a:t>
            </a:r>
          </a:p>
          <a:p>
            <a:r>
              <a:rPr lang="en-US" sz="2100" dirty="0"/>
              <a:t> 3563 Irradiance Dark images </a:t>
            </a:r>
          </a:p>
          <a:p>
            <a:r>
              <a:rPr lang="en-US" sz="2100" dirty="0"/>
              <a:t>City light measurements – 643 granules</a:t>
            </a:r>
          </a:p>
          <a:p>
            <a:pPr lvl="1"/>
            <a:r>
              <a:rPr lang="en-US" sz="1900" dirty="0"/>
              <a:t>West &amp; East Coast</a:t>
            </a:r>
            <a:r>
              <a:rPr lang="en-US" sz="1900" dirty="0">
                <a:solidFill>
                  <a:schemeClr val="bg1"/>
                </a:solidFill>
              </a:rPr>
              <a:t>: 7 days</a:t>
            </a:r>
          </a:p>
          <a:p>
            <a:pPr lvl="1"/>
            <a:r>
              <a:rPr lang="en-US" sz="1900" dirty="0"/>
              <a:t>Chicago and Houston</a:t>
            </a:r>
            <a:r>
              <a:rPr lang="en-US" sz="1900" dirty="0">
                <a:solidFill>
                  <a:schemeClr val="bg1"/>
                </a:solidFill>
              </a:rPr>
              <a:t>: 4 days</a:t>
            </a:r>
          </a:p>
          <a:p>
            <a:pPr lvl="1"/>
            <a:r>
              <a:rPr lang="en-US" sz="1900" dirty="0"/>
              <a:t>Full FOR coverage</a:t>
            </a:r>
            <a:r>
              <a:rPr lang="en-US" sz="1900" dirty="0">
                <a:solidFill>
                  <a:schemeClr val="bg1"/>
                </a:solidFill>
              </a:rPr>
              <a:t>: 2 day</a:t>
            </a:r>
          </a:p>
          <a:p>
            <a:pPr lvl="1"/>
            <a:r>
              <a:rPr lang="en-US" sz="1900" dirty="0"/>
              <a:t>Partial FOR coverage</a:t>
            </a:r>
            <a:r>
              <a:rPr lang="en-US" sz="1900" dirty="0">
                <a:solidFill>
                  <a:schemeClr val="bg1"/>
                </a:solidFill>
              </a:rPr>
              <a:t>: </a:t>
            </a:r>
            <a:r>
              <a:rPr lang="en-US" sz="2000" dirty="0">
                <a:solidFill>
                  <a:schemeClr val="bg1"/>
                </a:solidFill>
              </a:rPr>
              <a:t>1 day</a:t>
            </a:r>
          </a:p>
          <a:p>
            <a:pPr lvl="1"/>
            <a:r>
              <a:rPr lang="en-US" sz="2000" dirty="0"/>
              <a:t>Aurora (tilt FOR north)</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Commanding Summary</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3</a:t>
            </a:fld>
            <a:endParaRPr lang="en-US"/>
          </a:p>
        </p:txBody>
      </p:sp>
    </p:spTree>
    <p:extLst>
      <p:ext uri="{BB962C8B-B14F-4D97-AF65-F5344CB8AC3E}">
        <p14:creationId xmlns:p14="http://schemas.microsoft.com/office/powerpoint/2010/main" val="287377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Hourly and Optimized Scans</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4</a:t>
            </a:fld>
            <a:endParaRPr lang="en-US"/>
          </a:p>
        </p:txBody>
      </p:sp>
      <p:pic>
        <p:nvPicPr>
          <p:cNvPr id="7" name="Picture 6">
            <a:extLst>
              <a:ext uri="{FF2B5EF4-FFF2-40B4-BE49-F238E27FC236}">
                <a16:creationId xmlns:a16="http://schemas.microsoft.com/office/drawing/2014/main" id="{B07EFE51-D038-180F-BE4F-0EFAAB670079}"/>
              </a:ext>
            </a:extLst>
          </p:cNvPr>
          <p:cNvPicPr>
            <a:picLocks noChangeAspect="1"/>
          </p:cNvPicPr>
          <p:nvPr/>
        </p:nvPicPr>
        <p:blipFill>
          <a:blip r:embed="rId2"/>
          <a:stretch>
            <a:fillRect/>
          </a:stretch>
        </p:blipFill>
        <p:spPr>
          <a:xfrm>
            <a:off x="2991678" y="1133366"/>
            <a:ext cx="6022009" cy="5579214"/>
          </a:xfrm>
          <a:prstGeom prst="rect">
            <a:avLst/>
          </a:prstGeom>
        </p:spPr>
      </p:pic>
    </p:spTree>
    <p:extLst>
      <p:ext uri="{BB962C8B-B14F-4D97-AF65-F5344CB8AC3E}">
        <p14:creationId xmlns:p14="http://schemas.microsoft.com/office/powerpoint/2010/main" val="294067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43000"/>
            <a:ext cx="11887200" cy="5715000"/>
          </a:xfrm>
        </p:spPr>
        <p:txBody>
          <a:bodyPr/>
          <a:lstStyle/>
          <a:p>
            <a:r>
              <a:rPr lang="en-US" sz="2400" dirty="0"/>
              <a:t>SAFE Mode </a:t>
            </a:r>
          </a:p>
          <a:p>
            <a:pPr lvl="1"/>
            <a:r>
              <a:rPr lang="en-US" sz="2000" dirty="0"/>
              <a:t>September 8, 2023, due to an unscheduled maneuver by Intelsat that was not contained in the maneuver file (</a:t>
            </a:r>
            <a:r>
              <a:rPr lang="en-US" sz="2000" dirty="0">
                <a:solidFill>
                  <a:srgbClr val="00B050"/>
                </a:solidFill>
              </a:rPr>
              <a:t>not related to the instrument</a:t>
            </a:r>
            <a:r>
              <a:rPr lang="en-US" sz="2000" dirty="0"/>
              <a:t>).</a:t>
            </a:r>
          </a:p>
          <a:p>
            <a:pPr lvl="1"/>
            <a:r>
              <a:rPr lang="en-US" sz="2000" dirty="0"/>
              <a:t>January 24, 2024, due to change in IS40e pointing, caused by the failure of the GPSR1 (</a:t>
            </a:r>
            <a:r>
              <a:rPr lang="en-US" sz="2000" dirty="0">
                <a:solidFill>
                  <a:srgbClr val="00B050"/>
                </a:solidFill>
              </a:rPr>
              <a:t>not related to the instrument</a:t>
            </a:r>
            <a:r>
              <a:rPr lang="en-US" sz="2000" dirty="0"/>
              <a:t>). </a:t>
            </a:r>
          </a:p>
          <a:p>
            <a:r>
              <a:rPr lang="en-US" sz="2400" dirty="0">
                <a:solidFill>
                  <a:srgbClr val="000090"/>
                </a:solidFill>
              </a:rPr>
              <a:t>Scan mirror stopped advancing midway through scan: 7 times (10/30/2023, 11/30/2023, 02/07/2024, 03/31/2024, 05/13/2024, 05/31/2024, 07/03/2024).</a:t>
            </a:r>
          </a:p>
          <a:p>
            <a:r>
              <a:rPr lang="en-US" sz="2400" dirty="0">
                <a:solidFill>
                  <a:srgbClr val="000090"/>
                </a:solidFill>
              </a:rPr>
              <a:t>UT_INVALID_TIME_CODE (26 times): This event is posted when a Time Code Update is received from the S/C, but the TCU message is invalid - it contains an invalid time value.</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Anomalies &amp; Events Messages</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5</a:t>
            </a:fld>
            <a:endParaRPr lang="en-US"/>
          </a:p>
        </p:txBody>
      </p:sp>
      <p:sp>
        <p:nvSpPr>
          <p:cNvPr id="4" name="Rectangle 3">
            <a:extLst>
              <a:ext uri="{FF2B5EF4-FFF2-40B4-BE49-F238E27FC236}">
                <a16:creationId xmlns:a16="http://schemas.microsoft.com/office/drawing/2014/main" id="{11DDED1B-7FC3-5FF3-0700-A4DD3DC95AC7}"/>
              </a:ext>
            </a:extLst>
          </p:cNvPr>
          <p:cNvSpPr/>
          <p:nvPr/>
        </p:nvSpPr>
        <p:spPr>
          <a:xfrm>
            <a:off x="609600" y="5542059"/>
            <a:ext cx="10972800" cy="911782"/>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The anomalies did not affect operations or the quality of the science, except for when the instrument was in SAFE Mode. </a:t>
            </a:r>
          </a:p>
        </p:txBody>
      </p:sp>
    </p:spTree>
    <p:extLst>
      <p:ext uri="{BB962C8B-B14F-4D97-AF65-F5344CB8AC3E}">
        <p14:creationId xmlns:p14="http://schemas.microsoft.com/office/powerpoint/2010/main" val="376215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43000"/>
            <a:ext cx="11887200" cy="5555974"/>
          </a:xfrm>
        </p:spPr>
        <p:txBody>
          <a:bodyPr/>
          <a:lstStyle/>
          <a:p>
            <a:r>
              <a:rPr lang="en-US" sz="2400" dirty="0"/>
              <a:t>On July 31, 2024, the TEMPO Simulator (TS) failed. Prior to sending the weekly command load to Intelsat, we were unable to validate the command blocks.  </a:t>
            </a:r>
          </a:p>
          <a:p>
            <a:r>
              <a:rPr lang="en-US" sz="2400" dirty="0"/>
              <a:t>The TEMPO Instrument Simulator is composed of three components: the Instrument Simulator Console (ISC), Bus Simulator Console (BSC), and the Instrument Control Electronics (ICE).</a:t>
            </a:r>
            <a:r>
              <a:rPr lang="en-US" sz="2000" dirty="0"/>
              <a:t> </a:t>
            </a:r>
          </a:p>
          <a:p>
            <a:pPr lvl="1"/>
            <a:r>
              <a:rPr lang="en-US" sz="2000" dirty="0"/>
              <a:t>BAE identified the issue with the simulator as being hardware failure of NI 1071 chassis (781368-01 PXIe-1071-NI).  </a:t>
            </a:r>
          </a:p>
          <a:p>
            <a:pPr lvl="1"/>
            <a:r>
              <a:rPr lang="en-US" sz="2000" dirty="0"/>
              <a:t>The replacement part was ordered on 8/21/24 and arrived at SAO on 8/22/24.</a:t>
            </a:r>
          </a:p>
          <a:p>
            <a:r>
              <a:rPr lang="en-US" sz="2400" dirty="0"/>
              <a:t>We uploaded two weeks command load (</a:t>
            </a:r>
            <a:r>
              <a:rPr lang="en-US" sz="2400" b="1" i="1" dirty="0">
                <a:solidFill>
                  <a:srgbClr val="000090"/>
                </a:solidFill>
              </a:rPr>
              <a:t>previously validated CBMs</a:t>
            </a:r>
            <a:r>
              <a:rPr lang="en-US" sz="2400" dirty="0"/>
              <a:t>) to TEMPO on </a:t>
            </a:r>
            <a:r>
              <a:rPr lang="en-US" sz="2400"/>
              <a:t>Wednesday 8/21.</a:t>
            </a:r>
            <a:endParaRPr lang="en-US" sz="2400" dirty="0"/>
          </a:p>
          <a:p>
            <a:pPr lvl="1"/>
            <a:r>
              <a:rPr lang="en-US" sz="2000" dirty="0"/>
              <a:t> </a:t>
            </a:r>
            <a:r>
              <a:rPr lang="en-US" sz="2000" b="1" dirty="0"/>
              <a:t>The commanding was successful without any errors.</a:t>
            </a:r>
            <a:r>
              <a:rPr lang="en-US" sz="2000" dirty="0"/>
              <a:t> </a:t>
            </a:r>
          </a:p>
          <a:p>
            <a:pPr lvl="1"/>
            <a:r>
              <a:rPr lang="en-US" sz="2000" dirty="0"/>
              <a:t>We sent a push command to execute on 8/22/24 at 02:45 UTC (10:45 PM EDT). </a:t>
            </a:r>
          </a:p>
          <a:p>
            <a:pPr lvl="1"/>
            <a:r>
              <a:rPr lang="en-US" sz="2000" dirty="0"/>
              <a:t>The Ops team watched the telemetry arrive at the Remote Monitor ~10:55 PM EDT</a:t>
            </a:r>
          </a:p>
          <a:p>
            <a:pPr lvl="2"/>
            <a:r>
              <a:rPr lang="en-US" sz="1600" b="1" dirty="0">
                <a:solidFill>
                  <a:srgbClr val="00B050"/>
                </a:solidFill>
              </a:rPr>
              <a:t>No commands were rejected or skipped</a:t>
            </a:r>
            <a:r>
              <a:rPr lang="en-US" sz="1600" dirty="0">
                <a:solidFill>
                  <a:srgbClr val="00B050"/>
                </a:solidFill>
              </a:rPr>
              <a:t>. </a:t>
            </a:r>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TEMPO Simulator</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6</a:t>
            </a:fld>
            <a:endParaRPr lang="en-US"/>
          </a:p>
        </p:txBody>
      </p:sp>
    </p:spTree>
    <p:extLst>
      <p:ext uri="{BB962C8B-B14F-4D97-AF65-F5344CB8AC3E}">
        <p14:creationId xmlns:p14="http://schemas.microsoft.com/office/powerpoint/2010/main" val="4422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3C6D0-24AF-C88D-DDA3-2B77BDC350F7}"/>
              </a:ext>
            </a:extLst>
          </p:cNvPr>
          <p:cNvSpPr>
            <a:spLocks noGrp="1"/>
          </p:cNvSpPr>
          <p:nvPr>
            <p:ph idx="1"/>
          </p:nvPr>
        </p:nvSpPr>
        <p:spPr>
          <a:xfrm>
            <a:off x="152400" y="1143000"/>
            <a:ext cx="11887200" cy="5247861"/>
          </a:xfrm>
        </p:spPr>
        <p:txBody>
          <a:bodyPr/>
          <a:lstStyle/>
          <a:p>
            <a:r>
              <a:rPr lang="en-US" sz="2400" dirty="0"/>
              <a:t>We expect to replace the hardware the week of September 2</a:t>
            </a:r>
            <a:r>
              <a:rPr lang="en-US" sz="2400" baseline="30000" dirty="0"/>
              <a:t>nd</a:t>
            </a:r>
            <a:r>
              <a:rPr lang="en-US" sz="2400" dirty="0"/>
              <a:t> and we expect the simulator to be ready for the commanding session on 9/4/24.</a:t>
            </a:r>
          </a:p>
          <a:p>
            <a:r>
              <a:rPr lang="en-US" sz="2400" dirty="0"/>
              <a:t>We will upload a new command load (</a:t>
            </a:r>
            <a:r>
              <a:rPr lang="en-US" sz="2400" b="1" dirty="0"/>
              <a:t>previously validated CBMs</a:t>
            </a:r>
            <a:r>
              <a:rPr lang="en-US" sz="2400" dirty="0"/>
              <a:t>) to TEMPO on Wednesday 8/28.</a:t>
            </a:r>
            <a:endParaRPr lang="en-US" sz="2000" dirty="0"/>
          </a:p>
          <a:p>
            <a:r>
              <a:rPr lang="en-US" sz="2400" dirty="0"/>
              <a:t>We should be able to resume city light observations on Wednesday, 9/4. However, we will do measurements similar to those previously performed.</a:t>
            </a:r>
          </a:p>
          <a:p>
            <a:r>
              <a:rPr lang="en-US" sz="2400" dirty="0"/>
              <a:t>We should be able to do special observations after Wednesday, 9/11. However, we will do measurements like those previously performed.</a:t>
            </a:r>
          </a:p>
          <a:p>
            <a:r>
              <a:rPr lang="en-US" sz="2400" dirty="0"/>
              <a:t>Plan ahead by validating commands that could be used to for special observations and TSO (use historical events).</a:t>
            </a:r>
          </a:p>
          <a:p>
            <a:pPr marL="0" indent="0">
              <a:buNone/>
            </a:pPr>
            <a:endParaRPr lang="en-US" sz="2400" dirty="0"/>
          </a:p>
        </p:txBody>
      </p:sp>
      <p:sp>
        <p:nvSpPr>
          <p:cNvPr id="3" name="Title 2">
            <a:extLst>
              <a:ext uri="{FF2B5EF4-FFF2-40B4-BE49-F238E27FC236}">
                <a16:creationId xmlns:a16="http://schemas.microsoft.com/office/drawing/2014/main" id="{198791C5-3E58-3BFA-0332-FDBD4B5C1B41}"/>
              </a:ext>
            </a:extLst>
          </p:cNvPr>
          <p:cNvSpPr>
            <a:spLocks noGrp="1"/>
          </p:cNvSpPr>
          <p:nvPr>
            <p:ph type="title"/>
          </p:nvPr>
        </p:nvSpPr>
        <p:spPr/>
        <p:txBody>
          <a:bodyPr/>
          <a:lstStyle/>
          <a:p>
            <a:r>
              <a:rPr lang="en-US" dirty="0"/>
              <a:t>Moving forward</a:t>
            </a:r>
          </a:p>
        </p:txBody>
      </p:sp>
      <p:sp>
        <p:nvSpPr>
          <p:cNvPr id="8" name="Slide Number Placeholder 7">
            <a:extLst>
              <a:ext uri="{FF2B5EF4-FFF2-40B4-BE49-F238E27FC236}">
                <a16:creationId xmlns:a16="http://schemas.microsoft.com/office/drawing/2014/main" id="{D99BBC9C-5089-D8B9-C97B-A9B979779972}"/>
              </a:ext>
            </a:extLst>
          </p:cNvPr>
          <p:cNvSpPr>
            <a:spLocks noGrp="1"/>
          </p:cNvSpPr>
          <p:nvPr>
            <p:ph type="sldNum" sz="quarter" idx="12"/>
          </p:nvPr>
        </p:nvSpPr>
        <p:spPr/>
        <p:txBody>
          <a:bodyPr/>
          <a:lstStyle/>
          <a:p>
            <a:fld id="{8ED73442-08FF-4492-B0C7-9D805A86EDBE}" type="slidenum">
              <a:rPr lang="en-US" smtClean="0"/>
              <a:pPr/>
              <a:t>7</a:t>
            </a:fld>
            <a:endParaRPr lang="en-US"/>
          </a:p>
        </p:txBody>
      </p:sp>
      <p:sp>
        <p:nvSpPr>
          <p:cNvPr id="2" name="Rectangle 1">
            <a:extLst>
              <a:ext uri="{FF2B5EF4-FFF2-40B4-BE49-F238E27FC236}">
                <a16:creationId xmlns:a16="http://schemas.microsoft.com/office/drawing/2014/main" id="{76915564-A19E-1340-8F2B-805B7674EB5A}"/>
              </a:ext>
            </a:extLst>
          </p:cNvPr>
          <p:cNvSpPr/>
          <p:nvPr/>
        </p:nvSpPr>
        <p:spPr>
          <a:xfrm>
            <a:off x="609600" y="5701083"/>
            <a:ext cx="10972800" cy="594360"/>
          </a:xfrm>
          <a:prstGeom prst="rect">
            <a:avLst/>
          </a:prstGeom>
          <a:solidFill>
            <a:srgbClr val="FFFFCC"/>
          </a:solid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Ready and anticipate no future impact on operations </a:t>
            </a:r>
          </a:p>
        </p:txBody>
      </p:sp>
    </p:spTree>
    <p:extLst>
      <p:ext uri="{BB962C8B-B14F-4D97-AF65-F5344CB8AC3E}">
        <p14:creationId xmlns:p14="http://schemas.microsoft.com/office/powerpoint/2010/main" val="336338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873175"/>
      </p:ext>
    </p:extLst>
  </p:cSld>
  <p:clrMapOvr>
    <a:masterClrMapping/>
  </p:clrMapOvr>
</p:sld>
</file>

<file path=ppt/theme/theme1.xml><?xml version="1.0" encoding="utf-8"?>
<a:theme xmlns:a="http://schemas.openxmlformats.org/drawingml/2006/main" name="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1C547C81D5641B2853B35EF8DF0A7" ma:contentTypeVersion="21" ma:contentTypeDescription="Create a new document." ma:contentTypeScope="" ma:versionID="fbc1443a80eba03d2b7c64c39ce3083f">
  <xsd:schema xmlns:xsd="http://www.w3.org/2001/XMLSchema" xmlns:xs="http://www.w3.org/2001/XMLSchema" xmlns:p="http://schemas.microsoft.com/office/2006/metadata/properties" xmlns:ns2="7d583c83-7f40-41e3-9f74-efc4f9579d08" xmlns:ns3="08da2995-e90b-4438-a7b0-7509e933bd92" xmlns:ns4="d900e117-17a0-4b24-9e47-511ef1d02c43" targetNamespace="http://schemas.microsoft.com/office/2006/metadata/properties" ma:root="true" ma:fieldsID="5930eca57c3a5ff832850ba66bf71d3c" ns2:_="" ns3:_="" ns4:_="">
    <xsd:import namespace="7d583c83-7f40-41e3-9f74-efc4f9579d08"/>
    <xsd:import namespace="08da2995-e90b-4438-a7b0-7509e933bd92"/>
    <xsd:import namespace="d900e117-17a0-4b24-9e47-511ef1d02c43"/>
    <xsd:element name="properties">
      <xsd:complexType>
        <xsd:sequence>
          <xsd:element name="documentManagement">
            <xsd:complexType>
              <xsd:all>
                <xsd:element ref="ns2:Owner" minOccurs="0"/>
                <xsd:element ref="ns2:Data_x0020_Classification" minOccurs="0"/>
                <xsd:element ref="ns2:Handle" minOccurs="0"/>
                <xsd:element ref="ns2:Original_x0020_Filename" minOccurs="0"/>
                <xsd:element ref="ns2:Corporate_x0020_Author" minOccurs="0"/>
                <xsd:element ref="ns2:Creation_x0020_Date" minOccurs="0"/>
                <xsd:element ref="ns2:Summary" minOccurs="0"/>
                <xsd:element ref="ns3:MediaServiceMetadata" minOccurs="0"/>
                <xsd:element ref="ns3:MediaServiceFastMetadata"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83c83-7f40-41e3-9f74-efc4f9579d08"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ata_x0020_Classification" ma:index="9" nillable="true" ma:displayName="Data Classification" ma:internalName="Data_x0020_Classification">
      <xsd:simpleType>
        <xsd:restriction base="dms:Text">
          <xsd:maxLength value="255"/>
        </xsd:restriction>
      </xsd:simpleType>
    </xsd:element>
    <xsd:element name="Handle" ma:index="10" nillable="true" ma:displayName="Handle" ma:internalName="Handle">
      <xsd:simpleType>
        <xsd:restriction base="dms:Text">
          <xsd:maxLength value="255"/>
        </xsd:restriction>
      </xsd:simpleType>
    </xsd:element>
    <xsd:element name="Original_x0020_Filename" ma:index="11" nillable="true" ma:displayName="Original Filename" ma:internalName="Original_x0020_Filename">
      <xsd:simpleType>
        <xsd:restriction base="dms:Text">
          <xsd:maxLength value="255"/>
        </xsd:restriction>
      </xsd:simpleType>
    </xsd:element>
    <xsd:element name="Corporate_x0020_Author" ma:index="12" nillable="true" ma:displayName="Corporate Author" ma:internalName="Corporate_x0020_Author">
      <xsd:simpleType>
        <xsd:restriction base="dms:Text">
          <xsd:maxLength value="255"/>
        </xsd:restriction>
      </xsd:simpleType>
    </xsd:element>
    <xsd:element name="Creation_x0020_Date" ma:index="13" nillable="true" ma:displayName="Creation Date" ma:format="DateOnly" ma:internalName="Creation_x0020_Date">
      <xsd:simpleType>
        <xsd:restriction base="dms:DateTime"/>
      </xsd:simpleType>
    </xsd:element>
    <xsd:element name="Summary" ma:index="15" nillable="true" ma:displayName="Summary"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da2995-e90b-4438-a7b0-7509e933bd92"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347b9cc4-fb6f-4d7a-bd92-58ac48c43431}" ma:internalName="TaxCatchAll" ma:showField="CatchAllData" ma:web="a400b605-e52c-4a0e-a84f-39c9c7d011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powerpoint/application">
  <Version>2</Version>
  <Revision>2.8.600.95340</Revision>
</Application>
</file>

<file path=customXml/item3.xml><?xml version="1.0" encoding="utf-8"?>
<p:properties xmlns:p="http://schemas.microsoft.com/office/2006/metadata/properties" xmlns:xsi="http://www.w3.org/2001/XMLSchema-instance" xmlns:pc="http://schemas.microsoft.com/office/infopath/2007/PartnerControls">
  <documentManagement>
    <Owner xmlns="7d583c83-7f40-41e3-9f74-efc4f9579d08" xsi:nil="true"/>
    <Data_x0020_Classification xmlns="7d583c83-7f40-41e3-9f74-efc4f9579d08" xsi:nil="true"/>
    <Original_x0020_Filename xmlns="7d583c83-7f40-41e3-9f74-efc4f9579d08" xsi:nil="true"/>
    <TaxCatchAll xmlns="d900e117-17a0-4b24-9e47-511ef1d02c43" xsi:nil="true"/>
    <Creation_x0020_Date xmlns="7d583c83-7f40-41e3-9f74-efc4f9579d08" xsi:nil="true"/>
    <Corporate_x0020_Author xmlns="7d583c83-7f40-41e3-9f74-efc4f9579d08" xsi:nil="true"/>
    <lcf76f155ced4ddcb4097134ff3c332f xmlns="08da2995-e90b-4438-a7b0-7509e933bd92">
      <Terms xmlns="http://schemas.microsoft.com/office/infopath/2007/PartnerControls"/>
    </lcf76f155ced4ddcb4097134ff3c332f>
    <Handle xmlns="7d583c83-7f40-41e3-9f74-efc4f9579d08" xsi:nil="true"/>
    <Summary xmlns="7d583c83-7f40-41e3-9f74-efc4f9579d0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7CC1B-1CEB-453F-9D34-F43655BD0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583c83-7f40-41e3-9f74-efc4f9579d08"/>
    <ds:schemaRef ds:uri="08da2995-e90b-4438-a7b0-7509e933bd92"/>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7F2B2-B120-46D7-8B12-DFF4AEBA6D7E}">
  <ds:schemaRefs>
    <ds:schemaRef ds:uri="http://www.sap.com/cof/powerpoint/application"/>
  </ds:schemaRefs>
</ds:datastoreItem>
</file>

<file path=customXml/itemProps3.xml><?xml version="1.0" encoding="utf-8"?>
<ds:datastoreItem xmlns:ds="http://schemas.openxmlformats.org/officeDocument/2006/customXml" ds:itemID="{1D62512F-332A-43A4-966C-475D881D187A}">
  <ds:schemaRefs>
    <ds:schemaRef ds:uri="http://purl.org/dc/dcmitype/"/>
    <ds:schemaRef ds:uri="http://purl.org/dc/elements/1.1/"/>
    <ds:schemaRef ds:uri="http://purl.org/dc/terms/"/>
    <ds:schemaRef ds:uri="08da2995-e90b-4438-a7b0-7509e933bd92"/>
    <ds:schemaRef ds:uri="http://schemas.openxmlformats.org/package/2006/metadata/core-properties"/>
    <ds:schemaRef ds:uri="http://schemas.microsoft.com/office/2006/documentManagement/types"/>
    <ds:schemaRef ds:uri="7d583c83-7f40-41e3-9f74-efc4f9579d08"/>
    <ds:schemaRef ds:uri="http://schemas.microsoft.com/office/2006/metadata/properties"/>
    <ds:schemaRef ds:uri="http://schemas.microsoft.com/office/infopath/2007/PartnerControls"/>
    <ds:schemaRef ds:uri="d900e117-17a0-4b24-9e47-511ef1d02c43"/>
    <ds:schemaRef ds:uri="http://www.w3.org/XML/1998/namespace"/>
  </ds:schemaRefs>
</ds:datastoreItem>
</file>

<file path=customXml/itemProps4.xml><?xml version="1.0" encoding="utf-8"?>
<ds:datastoreItem xmlns:ds="http://schemas.openxmlformats.org/officeDocument/2006/customXml" ds:itemID="{15587F77-F6CA-4A96-8580-A10D9F5ECC89}">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TEMPO Wide ORR MRR</Template>
  <TotalTime>4960</TotalTime>
  <Words>717</Words>
  <Application>Microsoft Macintosh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Narrow</vt:lpstr>
      <vt:lpstr>Arial Rounded MT Bold</vt:lpstr>
      <vt:lpstr>Calibri</vt:lpstr>
      <vt:lpstr>Courier New</vt:lpstr>
      <vt:lpstr>Helvetica</vt:lpstr>
      <vt:lpstr>Times New Roman</vt:lpstr>
      <vt:lpstr>Wingdings</vt:lpstr>
      <vt:lpstr>TEMPO Wide ORR MRR</vt:lpstr>
      <vt:lpstr>PowerPoint Presentation</vt:lpstr>
      <vt:lpstr>Commissioning Summary</vt:lpstr>
      <vt:lpstr>Commanding Summary</vt:lpstr>
      <vt:lpstr>Hourly and Optimized Scans</vt:lpstr>
      <vt:lpstr>Anomalies &amp; Events Messages</vt:lpstr>
      <vt:lpstr>TEMPO Simulator</vt:lpstr>
      <vt:lpstr>Moving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Bonine, Lauren {Lauren} (LARC-B602D)</dc:creator>
  <cp:lastModifiedBy>Lynn Kennedy</cp:lastModifiedBy>
  <cp:revision>121</cp:revision>
  <dcterms:created xsi:type="dcterms:W3CDTF">2023-07-21T14:01:39Z</dcterms:created>
  <dcterms:modified xsi:type="dcterms:W3CDTF">2024-08-27T01:26:22Z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0x010100EA81C547C81D5641B2853B35EF8DF0A7</vt:lpwstr>
  </property>
  <property fmtid="{D5CDD505-2E9C-101B-9397-08002B2CF9AE}" pid="3" name="MediaServiceImageTags">
    <vt:lpwstr/>
  </property>
</Properties>
</file>